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62" r:id="rId3"/>
    <p:sldId id="261" r:id="rId4"/>
    <p:sldId id="263" r:id="rId5"/>
    <p:sldId id="259" r:id="rId6"/>
    <p:sldId id="258" r:id="rId7"/>
    <p:sldId id="265" r:id="rId8"/>
    <p:sldId id="26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10608-7217-492B-A214-BF2883FD2CAF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5E02E-DD1E-4B4E-9367-9034695A0D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3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5E02E-DD1E-4B4E-9367-9034695A0D0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39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12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45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99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529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94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7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88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02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71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8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21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31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81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40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65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76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8E3F-2246-4BFC-B555-C923B216EA9C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3875B5-293F-442C-B683-B707B0013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3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ddb.giresun.edu.t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50720" y="435429"/>
            <a:ext cx="9405258" cy="1469571"/>
          </a:xfrm>
        </p:spPr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Bahnschrift" panose="020B0502040204020203" pitchFamily="34" charset="0"/>
              </a:rPr>
              <a:t>GİRESUN ÜNİVERSİTESİ KÜTÜPHANE VE DOKÜMANTASYON DAİRE BAŞKANLIĞI </a:t>
            </a:r>
            <a:br>
              <a:rPr lang="tr-TR" sz="2400" dirty="0" smtClean="0">
                <a:latin typeface="Bahnschrift" panose="020B0502040204020203" pitchFamily="34" charset="0"/>
              </a:rPr>
            </a:br>
            <a:r>
              <a:rPr lang="tr-TR" sz="2400" dirty="0" smtClean="0">
                <a:latin typeface="Bahnschrift" panose="020B0502040204020203" pitchFamily="34" charset="0"/>
              </a:rPr>
              <a:t/>
            </a:r>
            <a:br>
              <a:rPr lang="tr-TR" sz="2400" dirty="0" smtClean="0">
                <a:latin typeface="Bahnschrift" panose="020B0502040204020203" pitchFamily="34" charset="0"/>
              </a:rPr>
            </a:br>
            <a:r>
              <a:rPr lang="tr-TR" sz="24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KATALOG TARAMA KILAVUZU</a:t>
            </a:r>
            <a:endParaRPr lang="tr-TR" sz="24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 descr="Öğretmen Hüseyin Hüsnü Tekışık Kütüphanesi - Giresun'da Üniversite  Kütüphane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337" y="2396540"/>
            <a:ext cx="5120640" cy="37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sya:Giresun Üniversitesi Logosu.png - Vikiped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2542902"/>
            <a:ext cx="3652758" cy="35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24594" y="426720"/>
            <a:ext cx="10128069" cy="1312904"/>
          </a:xfrm>
        </p:spPr>
        <p:txBody>
          <a:bodyPr>
            <a:noAutofit/>
          </a:bodyPr>
          <a:lstStyle/>
          <a:p>
            <a:pPr algn="ctr"/>
            <a:r>
              <a:rPr lang="tr-T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Aranılan kaynağa erişim sağlamak için öncelikle </a:t>
            </a:r>
            <a:r>
              <a:rPr lang="tr-T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Kütüphane ve Dokümantasyon Daire Başkanlığı </a:t>
            </a:r>
            <a:r>
              <a:rPr lang="tr-T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(https://kddb.giresun.edu.tr/) adresinden </a:t>
            </a:r>
            <a:r>
              <a:rPr lang="tr-T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"Katalog Taraması</a:t>
            </a:r>
            <a:r>
              <a:rPr lang="tr-T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tr-T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alanı seçilmeli ve ardından arama kutucuğu kullanılarak aranılan kaynağın bilgisi girilmelidir.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256" y="1739624"/>
            <a:ext cx="8458253" cy="45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6023" y="1018903"/>
            <a:ext cx="4746172" cy="5277393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>
                <a:latin typeface="Antique Olive" panose="020B0603020204030204" pitchFamily="34" charset="0"/>
              </a:rPr>
              <a:t>Gelen sayfada örnekte belirtildiği gibi </a:t>
            </a:r>
            <a:r>
              <a:rPr lang="tr-TR" sz="2800" dirty="0" smtClean="0">
                <a:solidFill>
                  <a:schemeClr val="tx1"/>
                </a:solidFill>
                <a:latin typeface="Antique Olive" panose="020B0603020204030204" pitchFamily="34" charset="0"/>
              </a:rPr>
              <a:t>"</a:t>
            </a:r>
            <a:r>
              <a:rPr lang="tr-TR" sz="2800" dirty="0" smtClean="0">
                <a:latin typeface="Antique Olive" panose="020B0603020204030204" pitchFamily="34" charset="0"/>
              </a:rPr>
              <a:t>Tüm Alanlarda</a:t>
            </a:r>
            <a:r>
              <a:rPr lang="tr-TR" sz="2800" dirty="0" smtClean="0">
                <a:solidFill>
                  <a:schemeClr val="tx1"/>
                </a:solidFill>
                <a:latin typeface="Antique Olive" panose="020B0603020204030204" pitchFamily="34" charset="0"/>
              </a:rPr>
              <a:t>"</a:t>
            </a:r>
            <a:r>
              <a:rPr lang="tr-TR" sz="2800" dirty="0" smtClean="0">
                <a:latin typeface="Antique Olive" panose="020B0603020204030204" pitchFamily="34" charset="0"/>
              </a:rPr>
              <a:t> seçeneği üzerine tıklanarak </a:t>
            </a:r>
            <a:r>
              <a:rPr lang="tr-TR" sz="2800" dirty="0" smtClean="0">
                <a:solidFill>
                  <a:srgbClr val="FF0000"/>
                </a:solidFill>
                <a:latin typeface="Antique Olive" panose="020B0603020204030204" pitchFamily="34" charset="0"/>
              </a:rPr>
              <a:t>yazar adı,</a:t>
            </a:r>
            <a:r>
              <a:rPr lang="tr-TR" sz="2800" dirty="0" smtClean="0">
                <a:latin typeface="Antique Olive" panose="020B0603020204030204" pitchFamily="34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Antique Olive" panose="020B0603020204030204" pitchFamily="34" charset="0"/>
              </a:rPr>
              <a:t>eser adı,</a:t>
            </a:r>
            <a:r>
              <a:rPr lang="tr-TR" sz="2800" dirty="0" smtClean="0">
                <a:latin typeface="Antique Olive" panose="020B0603020204030204" pitchFamily="34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Antique Olive" panose="020B0603020204030204" pitchFamily="34" charset="0"/>
              </a:rPr>
              <a:t>konu</a:t>
            </a:r>
            <a:r>
              <a:rPr lang="tr-TR" sz="2800" dirty="0" smtClean="0">
                <a:latin typeface="Antique Olive" panose="020B0603020204030204" pitchFamily="34" charset="0"/>
              </a:rPr>
              <a:t> alanları gibi sınırlandırmalar yapılabilir ve kaynağa erişim süreci kısaltılabilir. </a:t>
            </a:r>
            <a:endParaRPr lang="tr-TR" sz="2800" dirty="0">
              <a:latin typeface="Antique Olive" panose="020B0603020204030204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2195" y="1018903"/>
            <a:ext cx="6235336" cy="52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2020390" y="574766"/>
            <a:ext cx="9484222" cy="1602376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Tarama sonrasında ekranda listelenen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yayınlara erişim sağlanabilir. Aranılan kaynak tespit edilir ve kaynağın sınıflama yer bilgisi ve durum bilgilerine ulaşılabilir.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29394" y="2081349"/>
            <a:ext cx="9275218" cy="44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05563" y="624110"/>
            <a:ext cx="9499050" cy="16314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Ayrıca benzer konulu yayınlara da yine ayrıntılar bölümünün alt kısmından ulaşım sağlanabilir.</a:t>
            </a:r>
            <a:endParaRPr lang="tr-TR" dirty="0"/>
          </a:p>
        </p:txBody>
      </p:sp>
      <p:pic>
        <p:nvPicPr>
          <p:cNvPr id="4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562" y="2325189"/>
            <a:ext cx="87239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ÜTÜPHANEDE SINIFLANDIRMA SİSTEMLERİ: 2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851" y="3439886"/>
            <a:ext cx="4242073" cy="26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2184851" y="934244"/>
            <a:ext cx="4242073" cy="2113757"/>
          </a:xfrm>
        </p:spPr>
        <p:txBody>
          <a:bodyPr>
            <a:noAutofit/>
          </a:bodyPr>
          <a:lstStyle/>
          <a:p>
            <a:pPr algn="ctr"/>
            <a:r>
              <a:rPr lang="tr-TR" sz="1800" dirty="0">
                <a:solidFill>
                  <a:srgbClr val="C00000"/>
                </a:solidFill>
                <a:latin typeface="Albertus Extra Bold" panose="020E0802040304020204" pitchFamily="34" charset="0"/>
              </a:rPr>
              <a:t>Kütüphanedeki kaynaklara nasıl ulaşılır </a:t>
            </a:r>
            <a:r>
              <a:rPr lang="tr-TR" sz="1800" dirty="0" smtClean="0">
                <a:solidFill>
                  <a:srgbClr val="C00000"/>
                </a:solidFill>
                <a:latin typeface="Albertus Extra Bold" panose="020E0802040304020204" pitchFamily="34" charset="0"/>
              </a:rPr>
              <a:t>:</a:t>
            </a:r>
          </a:p>
          <a:p>
            <a:r>
              <a:rPr lang="tr-TR" sz="1800" dirty="0" smtClean="0">
                <a:solidFill>
                  <a:srgbClr val="C00000"/>
                </a:solidFill>
                <a:latin typeface="Albertus Extra Bold" panose="020E0802040304020204" pitchFamily="34" charset="0"/>
              </a:rPr>
              <a:t>Yapılan </a:t>
            </a:r>
            <a:r>
              <a:rPr lang="tr-TR" sz="1800" dirty="0">
                <a:solidFill>
                  <a:srgbClr val="C00000"/>
                </a:solidFill>
                <a:latin typeface="Albertus Extra Bold" panose="020E0802040304020204" pitchFamily="34" charset="0"/>
              </a:rPr>
              <a:t>tarama </a:t>
            </a:r>
            <a:r>
              <a:rPr lang="tr-TR" sz="1800" dirty="0" smtClean="0">
                <a:solidFill>
                  <a:srgbClr val="C00000"/>
                </a:solidFill>
                <a:latin typeface="Albertus Extra Bold" panose="020E0802040304020204" pitchFamily="34" charset="0"/>
              </a:rPr>
              <a:t>sonucunda erişilen yayının </a:t>
            </a:r>
            <a:r>
              <a:rPr lang="tr-TR" sz="1800" dirty="0">
                <a:solidFill>
                  <a:srgbClr val="C00000"/>
                </a:solidFill>
                <a:latin typeface="Albertus Extra Bold" panose="020E0802040304020204" pitchFamily="34" charset="0"/>
              </a:rPr>
              <a:t>(LC Sınıflama Sistemine göre</a:t>
            </a:r>
            <a:r>
              <a:rPr lang="tr-TR" sz="1800" dirty="0" smtClean="0">
                <a:solidFill>
                  <a:srgbClr val="C00000"/>
                </a:solidFill>
                <a:latin typeface="Albertus Extra Bold" panose="020E0802040304020204" pitchFamily="34" charset="0"/>
              </a:rPr>
              <a:t>) yer bilgisi saptanır ve A’dan Z’ye doğru düzenlemesi yapılmış olan raflardaki yeri tespit edilir.</a:t>
            </a:r>
            <a:endParaRPr lang="tr-TR" sz="1800" dirty="0">
              <a:solidFill>
                <a:srgbClr val="C0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752" y="934244"/>
            <a:ext cx="5316992" cy="51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06583"/>
            <a:ext cx="8915400" cy="4404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smtClean="0">
                <a:solidFill>
                  <a:srgbClr val="C00000"/>
                </a:solidFill>
                <a:latin typeface="Antique Olive Roman" panose="020B0603020204030204" pitchFamily="34" charset="0"/>
              </a:rPr>
              <a:t>ÖNEMLİ NOT </a:t>
            </a:r>
          </a:p>
          <a:p>
            <a:pPr marL="0" indent="0">
              <a:buNone/>
            </a:pPr>
            <a:endParaRPr lang="tr-TR" sz="2000" dirty="0" smtClean="0">
              <a:latin typeface="Antique Olive Roman" panose="020B060302020403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ntique Olive Roman" panose="020B0603020204030204" pitchFamily="34" charset="0"/>
              </a:rPr>
              <a:t>1. katta </a:t>
            </a:r>
            <a:r>
              <a:rPr lang="tr-TR" sz="2000" dirty="0">
                <a:solidFill>
                  <a:schemeClr val="tx1"/>
                </a:solidFill>
                <a:latin typeface="Antique Olive Roman" panose="020B0603020204030204" pitchFamily="34" charset="0"/>
              </a:rPr>
              <a:t>yer </a:t>
            </a:r>
            <a:r>
              <a:rPr lang="tr-TR" sz="2000" dirty="0" smtClean="0">
                <a:solidFill>
                  <a:schemeClr val="tx1"/>
                </a:solidFill>
                <a:latin typeface="Antique Olive Roman" panose="020B0603020204030204" pitchFamily="34" charset="0"/>
              </a:rPr>
              <a:t>alan R (Tıp), S (Tarım), T (Teknoloji, mühendislik), U (Askeri bilimler), V (Deniz bilimleri), Z (Kütüphane bilimi ve bibliyografya) konuları haricindeki eserler 3. katta (Hüseyin Hüsnü Tekışık Salonu) bulunmaktadır. </a:t>
            </a:r>
          </a:p>
          <a:p>
            <a:pPr>
              <a:buAutoNum type="arabicPeriod"/>
            </a:pPr>
            <a:endParaRPr lang="tr-TR" sz="2000" dirty="0">
              <a:solidFill>
                <a:schemeClr val="tx1"/>
              </a:solidFill>
              <a:latin typeface="Antique Olive Roman" panose="020B060302020403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ntique Olive Roman" panose="020B0603020204030204" pitchFamily="34" charset="0"/>
              </a:rPr>
              <a:t>Ayrıca ödünç-iade ve uzatma gibi işlemler 1. kat banko bölümünde gerçekleştirilmektedir. Alınan eserin süre uzatma işlemi kütüphaneye gelmeden web sayfasında belirtilen numaralardan ulaşım sağlanarak yapılabilir.</a:t>
            </a:r>
            <a:endParaRPr lang="tr-TR" sz="2000" dirty="0">
              <a:solidFill>
                <a:schemeClr val="tx1"/>
              </a:solidFill>
              <a:latin typeface="Antique Olive Roman" panose="020B0603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3276600" y="2812869"/>
            <a:ext cx="8915400" cy="330925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tr-TR" sz="48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Tarama yaparken sorun yaşadığınız kısımlarda </a:t>
            </a:r>
            <a:r>
              <a:rPr lang="tr-TR" sz="48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personelden </a:t>
            </a:r>
            <a:r>
              <a:rPr lang="tr-TR" sz="48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yardım isteyebilirsiniz</a:t>
            </a:r>
            <a:r>
              <a:rPr lang="tr-TR" sz="48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tr-TR" sz="4400" dirty="0" smtClean="0">
                <a:latin typeface="Albertus Medium" panose="020E06020303040203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tr-TR" sz="4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(</a:t>
            </a:r>
            <a:r>
              <a:rPr lang="tr-TR" sz="4400" dirty="0">
                <a:solidFill>
                  <a:schemeClr val="tx1"/>
                </a:solidFill>
                <a:latin typeface="Albertus Medium" panose="020E0602030304020304" pitchFamily="34" charset="0"/>
              </a:rPr>
              <a:t>e-mail </a:t>
            </a:r>
            <a:r>
              <a:rPr lang="tr-TR" sz="4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: kddb@giresun.edu.tr)</a:t>
            </a:r>
          </a:p>
          <a:p>
            <a:pPr marL="0" indent="0" algn="ctr">
              <a:buNone/>
            </a:pPr>
            <a:r>
              <a:rPr lang="tr-TR" sz="4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(tel : </a:t>
            </a:r>
            <a:r>
              <a:rPr lang="tr-TR" sz="3200" b="1" dirty="0">
                <a:solidFill>
                  <a:schemeClr val="tx1"/>
                </a:solidFill>
              </a:rPr>
              <a:t>(0454) 310 10 21</a:t>
            </a:r>
            <a:r>
              <a:rPr lang="tr-TR" sz="2800" dirty="0">
                <a:solidFill>
                  <a:schemeClr val="tx1"/>
                </a:solidFill>
              </a:rPr>
              <a:t> </a:t>
            </a:r>
            <a:r>
              <a:rPr lang="tr-TR" sz="4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– </a:t>
            </a:r>
            <a:r>
              <a:rPr lang="tr-TR" sz="3200" b="1" dirty="0">
                <a:solidFill>
                  <a:schemeClr val="tx1"/>
                </a:solidFill>
              </a:rPr>
              <a:t>(0454) 310 15 90</a:t>
            </a:r>
            <a:r>
              <a:rPr lang="tr-TR" sz="4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)</a:t>
            </a:r>
          </a:p>
          <a:p>
            <a:pPr marL="0" indent="0" algn="ctr">
              <a:buNone/>
            </a:pPr>
            <a:endParaRPr lang="tr-TR" sz="4400" dirty="0" smtClean="0">
              <a:solidFill>
                <a:srgbClr val="FF0000"/>
              </a:solidFill>
              <a:latin typeface="Albertus Medium" panose="020E0602030304020304" pitchFamily="34" charset="0"/>
            </a:endParaRPr>
          </a:p>
          <a:p>
            <a:pPr marL="0" indent="0" algn="ctr">
              <a:buNone/>
            </a:pPr>
            <a:r>
              <a:rPr lang="tr-TR" sz="4400" dirty="0" smtClean="0">
                <a:latin typeface="Albertus Medium" panose="020E0602030304020304" pitchFamily="34" charset="0"/>
                <a:hlinkClick r:id="rId2"/>
              </a:rPr>
              <a:t>https</a:t>
            </a:r>
            <a:r>
              <a:rPr lang="tr-TR" sz="4400" dirty="0">
                <a:latin typeface="Albertus Medium" panose="020E0602030304020304" pitchFamily="34" charset="0"/>
                <a:hlinkClick r:id="rId2"/>
              </a:rPr>
              <a:t>://</a:t>
            </a:r>
            <a:r>
              <a:rPr lang="tr-TR" sz="4400" dirty="0" smtClean="0">
                <a:latin typeface="Albertus Medium" panose="020E0602030304020304" pitchFamily="34" charset="0"/>
                <a:hlinkClick r:id="rId2"/>
              </a:rPr>
              <a:t>kddb.giresun.edu.tr/</a:t>
            </a:r>
            <a:endParaRPr lang="tr-TR" sz="44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211</Words>
  <Application>Microsoft Office PowerPoint</Application>
  <PresentationFormat>Geniş ekran</PresentationFormat>
  <Paragraphs>19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8" baseType="lpstr">
      <vt:lpstr>Albertus Extra Bold</vt:lpstr>
      <vt:lpstr>Albertus Medium</vt:lpstr>
      <vt:lpstr>Antique Olive</vt:lpstr>
      <vt:lpstr>Antique Olive Roman</vt:lpstr>
      <vt:lpstr>Arial</vt:lpstr>
      <vt:lpstr>Bahnschrift</vt:lpstr>
      <vt:lpstr>Calibri</vt:lpstr>
      <vt:lpstr>Century Gothic</vt:lpstr>
      <vt:lpstr>Wingdings 3</vt:lpstr>
      <vt:lpstr>Duman</vt:lpstr>
      <vt:lpstr>GİRESUN ÜNİVERSİTESİ KÜTÜPHANE VE DOKÜMANTASYON DAİRE BAŞKANLIĞI   KATALOG TARAMA KILAVUZU</vt:lpstr>
      <vt:lpstr>Aranılan kaynağa erişim sağlamak için öncelikle Kütüphane ve Dokümantasyon Daire Başkanlığı (https://kddb.giresun.edu.tr/) adresinden "Katalog Taraması" alanı seçilmeli ve ardından arama kutucuğu kullanılarak aranılan kaynağın bilgisi girilmelidir.</vt:lpstr>
      <vt:lpstr> Gelen sayfada örnekte belirtildiği gibi "Tüm Alanlarda" seçeneği üzerine tıklanarak yazar adı, eser adı, konu alanları gibi sınırlandırmalar yapılabilir ve kaynağa erişim süreci kısaltılabilir. </vt:lpstr>
      <vt:lpstr>Tarama sonrasında ekranda listelenen yayınlara erişim sağlanabilir. Aranılan kaynak tespit edilir ve kaynağın sınıflama yer bilgisi ve durum bilgilerine ulaşılabilir. </vt:lpstr>
      <vt:lpstr>Ayrıca benzer konulu yayınlara da yine ayrıntılar bölümünün alt kısmından ulaşım sağlanabilir.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GİRESUN ÜNİVERSİTESİ KÜTÜPHANE VE DOKÜMANTASYON DAİRE BAŞKANLIĞI    KATALOG TARAMA KILAVUZU</dc:title>
  <dc:creator>Özlem</dc:creator>
  <cp:lastModifiedBy>Özlem</cp:lastModifiedBy>
  <cp:revision>16</cp:revision>
  <dcterms:created xsi:type="dcterms:W3CDTF">2024-09-18T11:09:32Z</dcterms:created>
  <dcterms:modified xsi:type="dcterms:W3CDTF">2024-09-18T13:28:48Z</dcterms:modified>
</cp:coreProperties>
</file>